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70" r:id="rId3"/>
    <p:sldId id="257" r:id="rId4"/>
    <p:sldId id="259" r:id="rId5"/>
    <p:sldId id="261" r:id="rId6"/>
    <p:sldId id="264" r:id="rId7"/>
    <p:sldId id="266" r:id="rId8"/>
    <p:sldId id="268" r:id="rId9"/>
    <p:sldId id="269" r:id="rId10"/>
    <p:sldId id="275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CC66"/>
    <a:srgbClr val="FF0000"/>
    <a:srgbClr val="990000"/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66FFC1-595D-45B1-AFA8-31E94BAC5B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B96B584-5C9C-48C2-B62C-AAD228FFD886}" type="datetimeFigureOut">
              <a:rPr lang="ru-RU"/>
              <a:pPr/>
              <a:t>05.06.2019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D8088-E7E2-4C4B-976F-C7C54537FD61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CC7AD-7EF5-4CA8-8CCE-0596B7B932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2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8AD7-0747-4253-A571-12CAC9B8E701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50C7D-75B1-4081-B3E1-B4CBAC13B2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2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A21EC-F773-4225-8D29-1CAE6FE265E8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49287-8C47-4C87-BBA1-64F7F7B026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6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4320B-D76E-41DF-8F22-F57A66DEE3E7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8CC83-870D-4A66-919F-783C1241E0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1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363CC-A48F-4F52-908F-3CAD21F9B121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F698-7940-4EA8-AF05-B5AEFAA0C1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9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CD07B-EE78-4D18-A85B-5CF4D60F6E84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6B79-4E7E-4361-B24D-BD6B6B1265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0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526D72-7AE2-454D-BE03-0E52727EF09B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5095-7CA7-40F4-8DC9-0BF014AB12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7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25EC4-D5A0-46CF-93B3-B7EA0B5DD279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2602C-2465-4B1D-9676-D4F31376A2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8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D8B3A-C466-41FC-A64B-090029BBBD76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89B81-4CD7-4DBE-86F1-E2B1EF5821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6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5F448-EA0B-4B44-8C38-26907ED3157A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D89BC-EFAD-4F83-BFED-5E0C993B44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CCC7BE8-3DD5-48BF-A4B1-8868E50B8BC4}" type="datetimeFigureOut">
              <a:rPr lang="ru-RU"/>
              <a:pPr/>
              <a:t>05.06.2019</a:t>
            </a:fld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ACDCB98-DBDC-4D57-96A8-F4355785CA9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tonight.ru/" TargetMode="External"/><Relationship Id="rId2" Type="http://schemas.openxmlformats.org/officeDocument/2006/relationships/hyperlink" Target="http://www.hobbitaniya.ru/grimm/grimm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ulaschool.ru/img/var/file863.doc" TargetMode="External"/><Relationship Id="rId4" Type="http://schemas.openxmlformats.org/officeDocument/2006/relationships/hyperlink" Target="http://storytonight.ru/index.php?PHPSESSID=4i23qbhubmk6m5cffjb00hgvv7&amp;topic=395.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88913"/>
            <a:ext cx="9072562" cy="1409700"/>
          </a:xfrm>
        </p:spPr>
        <p:txBody>
          <a:bodyPr anchorCtr="1"/>
          <a:lstStyle/>
          <a:p>
            <a:pPr algn="ctr"/>
            <a:r>
              <a:rPr lang="ru-RU" sz="4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419475" y="4508500"/>
            <a:ext cx="6032500" cy="10033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sz="2400"/>
          </a:p>
        </p:txBody>
      </p:sp>
      <p:pic>
        <p:nvPicPr>
          <p:cNvPr id="3076" name="Picture 9" descr="фото гри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1916113"/>
            <a:ext cx="4381501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7" name="Прямоугольник 4"/>
          <p:cNvGrpSpPr>
            <a:grpSpLocks/>
          </p:cNvGrpSpPr>
          <p:nvPr/>
        </p:nvGrpSpPr>
        <p:grpSpPr bwMode="auto">
          <a:xfrm>
            <a:off x="4427538" y="2708275"/>
            <a:ext cx="3992562" cy="944563"/>
            <a:chOff x="2807" y="1171"/>
            <a:chExt cx="2515" cy="595"/>
          </a:xfrm>
        </p:grpSpPr>
        <p:pic>
          <p:nvPicPr>
            <p:cNvPr id="3080" name="Прямоугольник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1171"/>
              <a:ext cx="2515" cy="59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2880" y="1207"/>
              <a:ext cx="2404" cy="46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Якоб (1785 - 1863) и </a:t>
              </a:r>
            </a:p>
            <a:p>
              <a:pPr eaLnBrk="1" hangingPunct="1"/>
              <a:r>
                <a:rPr lang="ru-RU" sz="20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Вильгельм (1786 - 1859) Гримм</a:t>
              </a:r>
              <a:endParaRPr lang="ru-RU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07950" y="188913"/>
            <a:ext cx="8856663" cy="194468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Внеклассное мероприятие </a:t>
            </a: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 немецкому языку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«Сказки братьев Гримм»  </a:t>
            </a:r>
          </a:p>
        </p:txBody>
      </p:sp>
      <p:sp>
        <p:nvSpPr>
          <p:cNvPr id="3079" name="AutoShape 16"/>
          <p:cNvSpPr>
            <a:spLocks noChangeArrowheads="1"/>
          </p:cNvSpPr>
          <p:nvPr/>
        </p:nvSpPr>
        <p:spPr bwMode="auto">
          <a:xfrm>
            <a:off x="3851275" y="4365625"/>
            <a:ext cx="5292725" cy="1295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Автор: Попова Татьяна Валентиновна,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учитель немецкого языка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omic Sans MS" pitchFamily="66" charset="0"/>
              </a:rPr>
              <a:t>МКОУ Никольская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395288" y="3860800"/>
            <a:ext cx="821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/>
              <a:t> </a:t>
            </a:r>
            <a:endParaRPr lang="ru-RU" sz="2000" b="1"/>
          </a:p>
        </p:txBody>
      </p:sp>
      <p:pic>
        <p:nvPicPr>
          <p:cNvPr id="12291" name="Picture 9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320925" cy="3024188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2" descr="золотой гус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3276600" cy="29432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684213" y="765175"/>
            <a:ext cx="7848600" cy="984250"/>
          </a:xfrm>
          <a:prstGeom prst="rect">
            <a:avLst/>
          </a:prstGeom>
          <a:solidFill>
            <a:srgbClr val="00CC66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C0000"/>
                </a:solidFill>
              </a:rPr>
              <a:t>Как называется немецкий дурень в немецких сказках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ведьма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765175"/>
            <a:ext cx="4421188" cy="5040313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" descr="баба яг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724275" cy="5016500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WordArt 8"/>
          <p:cNvSpPr>
            <a:spLocks noChangeArrowheads="1" noChangeShapeType="1" noTextEdit="1"/>
          </p:cNvSpPr>
          <p:nvPr/>
        </p:nvSpPr>
        <p:spPr bwMode="auto">
          <a:xfrm>
            <a:off x="6156325" y="5949950"/>
            <a:ext cx="1800225" cy="647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Hexe</a:t>
            </a:r>
            <a:endParaRPr lang="ru-RU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3317" name="WordArt 9"/>
          <p:cNvSpPr>
            <a:spLocks noChangeArrowheads="1" noChangeShapeType="1" noTextEdit="1"/>
          </p:cNvSpPr>
          <p:nvPr/>
        </p:nvSpPr>
        <p:spPr bwMode="auto">
          <a:xfrm>
            <a:off x="1116013" y="5589588"/>
            <a:ext cx="1873250" cy="9810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Баба-Яга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827088" y="104775"/>
            <a:ext cx="7450137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C0000"/>
                </a:solidFill>
                <a:latin typeface="Comic Sans MS" pitchFamily="66" charset="0"/>
              </a:rPr>
              <a:t>Список использованной литературы</a:t>
            </a:r>
            <a:endParaRPr lang="ru-RU" sz="2800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endParaRPr lang="ru-RU" sz="2800">
              <a:latin typeface="Comic Sans MS" pitchFamily="66" charset="0"/>
            </a:endParaRPr>
          </a:p>
          <a:p>
            <a:pPr algn="ctr"/>
            <a:r>
              <a:rPr lang="de-DE" sz="2400">
                <a:latin typeface="Comic Sans MS" pitchFamily="66" charset="0"/>
              </a:rPr>
              <a:t>1. Mein grosses Märchenbuch.  Redaktion: Laura Cosnici. Bearbeitung: Manuela Eder, Neuauflage, 2000. Verlag Kaiser</a:t>
            </a:r>
            <a:endParaRPr lang="ru-RU" sz="2400">
              <a:latin typeface="Comic Sans MS" pitchFamily="66" charset="0"/>
            </a:endParaRPr>
          </a:p>
          <a:p>
            <a:pPr algn="ctr"/>
            <a:r>
              <a:rPr lang="de-DE" sz="2400">
                <a:latin typeface="Comic Sans MS" pitchFamily="66" charset="0"/>
              </a:rPr>
              <a:t>2. Schneewitchen und andere Märchen gesammelt von den Brüdern Grimm. InterNationes, </a:t>
            </a:r>
            <a:r>
              <a:rPr lang="ru-RU" sz="2400">
                <a:latin typeface="Comic Sans MS" pitchFamily="66" charset="0"/>
              </a:rPr>
              <a:t>перевод</a:t>
            </a:r>
          </a:p>
          <a:p>
            <a:pPr algn="ctr"/>
            <a:r>
              <a:rPr lang="de-DE" sz="2400"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Г</a:t>
            </a:r>
            <a:r>
              <a:rPr lang="de-DE" sz="2400">
                <a:latin typeface="Comic Sans MS" pitchFamily="66" charset="0"/>
              </a:rPr>
              <a:t>. </a:t>
            </a:r>
            <a:r>
              <a:rPr lang="ru-RU" sz="2400">
                <a:latin typeface="Comic Sans MS" pitchFamily="66" charset="0"/>
              </a:rPr>
              <a:t>Петникова</a:t>
            </a:r>
            <a:r>
              <a:rPr lang="de-DE" sz="2400">
                <a:latin typeface="Comic Sans MS" pitchFamily="66" charset="0"/>
              </a:rPr>
              <a:t>.</a:t>
            </a:r>
            <a:endParaRPr lang="ru-RU" sz="2400">
              <a:latin typeface="Comic Sans MS" pitchFamily="66" charset="0"/>
            </a:endParaRPr>
          </a:p>
          <a:p>
            <a:pPr algn="ctr"/>
            <a:r>
              <a:rPr lang="en-US" sz="2400">
                <a:latin typeface="Comic Sans MS" pitchFamily="66" charset="0"/>
              </a:rPr>
              <a:t>3</a:t>
            </a:r>
            <a:r>
              <a:rPr lang="ru-RU" sz="2400">
                <a:latin typeface="Comic Sans MS" pitchFamily="66" charset="0"/>
              </a:rPr>
              <a:t>. Братья Гримм. Сказки.  Пересказ А. Введенского под редакцией С. Маршака.</a:t>
            </a:r>
          </a:p>
          <a:p>
            <a:pPr algn="ctr"/>
            <a:endParaRPr lang="ru-RU" sz="2400" b="1">
              <a:latin typeface="Comic Sans MS" pitchFamily="66" charset="0"/>
            </a:endParaRPr>
          </a:p>
          <a:p>
            <a:pPr algn="ctr"/>
            <a:r>
              <a:rPr lang="ru-RU" sz="2400" b="1">
                <a:latin typeface="Comic Sans MS" pitchFamily="66" charset="0"/>
              </a:rPr>
              <a:t>Интернет-источники</a:t>
            </a:r>
          </a:p>
          <a:p>
            <a:pPr algn="ctr"/>
            <a:endParaRPr lang="ru-RU" sz="2400">
              <a:latin typeface="Comic Sans MS" pitchFamily="66" charset="0"/>
            </a:endParaRPr>
          </a:p>
          <a:p>
            <a:pPr algn="ctr"/>
            <a:r>
              <a:rPr lang="ru-RU" sz="2400">
                <a:latin typeface="Comic Sans MS" pitchFamily="66" charset="0"/>
              </a:rPr>
              <a:t>http://www.hobbitaniya.ru/</a:t>
            </a:r>
            <a:r>
              <a:rPr lang="ru-RU" sz="2400">
                <a:latin typeface="Comic Sans MS" pitchFamily="66" charset="0"/>
                <a:hlinkClick r:id="rId2"/>
              </a:rPr>
              <a:t>Братья Гримм</a:t>
            </a:r>
            <a:endParaRPr lang="ru-RU" sz="2400">
              <a:latin typeface="Comic Sans MS" pitchFamily="66" charset="0"/>
            </a:endParaRPr>
          </a:p>
          <a:p>
            <a:pPr algn="ctr"/>
            <a:r>
              <a:rPr lang="en-US" sz="2400">
                <a:latin typeface="Comic Sans MS" pitchFamily="66" charset="0"/>
              </a:rPr>
              <a:t>http://</a:t>
            </a:r>
            <a:r>
              <a:rPr lang="en-US" sz="2400">
                <a:latin typeface="Comic Sans MS" pitchFamily="66" charset="0"/>
                <a:hlinkClick r:id="rId3"/>
              </a:rPr>
              <a:t>storytonight.ru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  <a:hlinkClick r:id="rId4"/>
              </a:rPr>
              <a:t>index.php…</a:t>
            </a:r>
            <a:endParaRPr lang="ru-RU" sz="2400">
              <a:latin typeface="Comic Sans MS" pitchFamily="66" charset="0"/>
            </a:endParaRPr>
          </a:p>
          <a:p>
            <a:pPr algn="ctr"/>
            <a:r>
              <a:rPr lang="ru-RU" sz="2400">
                <a:latin typeface="Comic Sans MS" pitchFamily="66" charset="0"/>
              </a:rPr>
              <a:t>http://</a:t>
            </a:r>
            <a:r>
              <a:rPr lang="ru-RU" sz="2400">
                <a:latin typeface="Comic Sans MS" pitchFamily="66" charset="0"/>
                <a:hlinkClick r:id="rId5"/>
              </a:rPr>
              <a:t>img/var/file863.doc</a:t>
            </a: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900113" y="260350"/>
            <a:ext cx="6911975" cy="1223963"/>
          </a:xfrm>
          <a:prstGeom prst="wedgeRoundRectCallout">
            <a:avLst>
              <a:gd name="adj1" fmla="val -18764"/>
              <a:gd name="adj2" fmla="val 1911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009775" y="325438"/>
            <a:ext cx="4760913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600" b="1">
                <a:latin typeface="Comic Sans MS" pitchFamily="66" charset="0"/>
              </a:rPr>
              <a:t>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Определите название сказки </a:t>
            </a:r>
          </a:p>
          <a:p>
            <a:pPr algn="ctr" eaLnBrk="1" hangingPunct="1"/>
            <a:r>
              <a:rPr lang="ru-RU" sz="2600" b="1">
                <a:latin typeface="Times New Roman" pitchFamily="18" charset="0"/>
                <a:cs typeface="Times New Roman" pitchFamily="18" charset="0"/>
              </a:rPr>
              <a:t>по иллюстрации к ней</a:t>
            </a:r>
          </a:p>
        </p:txBody>
      </p:sp>
      <p:pic>
        <p:nvPicPr>
          <p:cNvPr id="4100" name="Picture 5" descr="госпожа метелиц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638" y="1460500"/>
            <a:ext cx="2120900" cy="3097213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7" descr="заяц и ё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21163"/>
            <a:ext cx="3240087" cy="233521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9" descr="волк и семеро козля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68500"/>
            <a:ext cx="345916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брем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04913"/>
            <a:ext cx="2709862" cy="28702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4" descr="Беляно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676400"/>
            <a:ext cx="2663825" cy="2663825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/>
          <p:cNvSpPr>
            <a:spLocks noChangeArrowheads="1"/>
          </p:cNvSpPr>
          <p:nvPr/>
        </p:nvSpPr>
        <p:spPr bwMode="auto">
          <a:xfrm>
            <a:off x="900113" y="260350"/>
            <a:ext cx="6911975" cy="865188"/>
          </a:xfrm>
          <a:prstGeom prst="wedgeRoundRectCallout">
            <a:avLst>
              <a:gd name="adj1" fmla="val 57167"/>
              <a:gd name="adj2" fmla="val 127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>
                <a:latin typeface="Comic Sans MS" pitchFamily="66" charset="0"/>
              </a:rPr>
              <a:t>Выберите правильный ответ!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539750" y="1700213"/>
            <a:ext cx="7842250" cy="4752975"/>
          </a:xfrm>
        </p:spPr>
        <p:txBody>
          <a:bodyPr/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1. В какой сказке от упорного взбивания перины на земле шел снег?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«Госпожа Метелица»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«Золушка»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«Три брата»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Как правильно и полно называется сборник сказок братьев Гримм?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«Сказки для приятного детского чтения»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«Рассказы и сказки немецких земель»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«Детские и семейные сказки»</a:t>
            </a: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04813"/>
            <a:ext cx="8496300" cy="6119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3. В какой сказке принцесса любила давать женихам стихотворные прозвища?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* «Принц-лягушонок и Железный           Генрих»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«Король Дроздобород»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«Умная Эльза»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4. В какого зверя заколдовал маленький карлик прекрасного принца в сказке братьев Гримм </a:t>
            </a:r>
          </a:p>
          <a:p>
            <a:pPr>
              <a:lnSpc>
                <a:spcPct val="80000"/>
              </a:lnSpc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«Краснозорька и Белоснежка» (другой вариант названия "Беляночка и Розочка")?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В зайца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В волка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В медведя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/>
              <a:t/>
            </a:r>
            <a:br>
              <a:rPr lang="ru-RU" sz="2800" b="1"/>
            </a:b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04813"/>
            <a:ext cx="8424863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5. Назовите главных героев из сказки братьев Гримм, которые ради спора устроили марафонский забег на овощном поле.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  * Заяц и еж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Волк и заяц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Черепаха и еж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6. Кто из бременских музыкантов играл на скрипке?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   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* Пес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 * Кот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 * Осел</a:t>
            </a:r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/>
            </a:r>
            <a:br>
              <a:rPr lang="ru-RU" sz="2800" b="1"/>
            </a:b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675687" cy="5949950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Какой вход привел к госпоже Метелице падчерицу и ленивую дочку?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   </a:t>
            </a:r>
          </a:p>
          <a:p>
            <a:pPr>
              <a:buFontTx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* Дверь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Люк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Колодец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8. Кто предсказал королеве в сказке «Шиповничек», что у нее родится дочь?</a:t>
            </a:r>
          </a:p>
          <a:p>
            <a:pPr>
              <a:buFontTx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* Лягушка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Ведьма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Северный ветер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13787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9. После чего козлик из сказки «Братец и сестрица» снова смог стать человеком?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* Выпив живой воды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После смерти ведьмы-мачехи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Побывав на свадьбе сестры и Короля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10. Как родители решили избавиться от своих детей Гензеля и Гретель из-за бедности и голода?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* Запереть в хлеву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Отдать бабе-яге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    * Отвести их в 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3850" y="582613"/>
            <a:ext cx="8424863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Comic Sans MS" pitchFamily="66" charset="0"/>
              </a:rPr>
              <a:t>   По началу сказки определи её название</a:t>
            </a:r>
            <a:endParaRPr lang="ru-RU" sz="2800" b="1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«Был у одного хозяина осел, и много лет подряд таскал он без устали мешки на мельницу, но к старости стал слаб и к работе не пригоден…»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«Жила-была маленькая милая девочка. И кто бывало ни взглянет на нее, всем она нравилась, но больше всех ее любила бабушка и была готова все ей отдать…»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«Жила бедная вдова одна в своей избушке, а перед избушкой был у неё сад; в саду росло два розовых деревца…»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  «Жил-был человек. Было у него три сына, звали младшего дурнем…»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71550" y="398463"/>
            <a:ext cx="7345363" cy="655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CC0000"/>
                </a:solidFill>
                <a:latin typeface="Comic Sans MS" pitchFamily="66" charset="0"/>
              </a:rPr>
              <a:t>   Угадай сказочных героев</a:t>
            </a:r>
            <a:endParaRPr lang="ru-RU" sz="2800" b="1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endParaRPr lang="ru-RU" sz="2800" b="1">
              <a:latin typeface="Comic Sans MS" pitchFamily="66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1. В детстве все над ним смеялись,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Оттолкнуть его старались: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Ведь никто не знал, что он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Белым лебедем рожден.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                           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2. Он стойко беды перенес,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Никто не видел его слез.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                           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3. Чуть женой крота не стала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усатого жука!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Вместе с ласточкой летала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Высоко под облака.</a:t>
            </a:r>
          </a:p>
          <a:p>
            <a:pPr algn="ctr" eaLnBrk="0" hangingPunct="0"/>
            <a:endParaRPr lang="ru-RU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352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Океан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сергей</cp:lastModifiedBy>
  <cp:revision>12</cp:revision>
  <dcterms:created xsi:type="dcterms:W3CDTF">2012-03-25T17:11:45Z</dcterms:created>
  <dcterms:modified xsi:type="dcterms:W3CDTF">2019-06-05T19:04:59Z</dcterms:modified>
</cp:coreProperties>
</file>